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8934" autoAdjust="0"/>
  </p:normalViewPr>
  <p:slideViewPr>
    <p:cSldViewPr>
      <p:cViewPr varScale="1">
        <p:scale>
          <a:sx n="73" d="100"/>
          <a:sy n="73" d="100"/>
        </p:scale>
        <p:origin x="-129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0EF31E8-B14F-4DB2-902E-C4A302246EB6}" type="datetimeFigureOut">
              <a:rPr lang="en-US" smtClean="0"/>
              <a:t>3/2/2020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A40A4F-6080-48C8-BC1B-245C04871F0E}" type="slidenum">
              <a:rPr lang="en-US" smtClean="0"/>
              <a:t>‹#›</a:t>
            </a:fld>
            <a:endParaRPr lang="en-US"/>
          </a:p>
        </p:txBody>
      </p:sp>
    </p:spTree>
    <p:extLst>
      <p:ext uri="{BB962C8B-B14F-4D97-AF65-F5344CB8AC3E}">
        <p14:creationId xmlns:p14="http://schemas.microsoft.com/office/powerpoint/2010/main" val="22624116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EF31E8-B14F-4DB2-902E-C4A302246EB6}" type="datetimeFigureOut">
              <a:rPr lang="en-US" smtClean="0"/>
              <a:t>3/2/2020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A40A4F-6080-48C8-BC1B-245C04871F0E}" type="slidenum">
              <a:rPr lang="en-US" smtClean="0"/>
              <a:t>‹#›</a:t>
            </a:fld>
            <a:endParaRPr lang="en-US"/>
          </a:p>
        </p:txBody>
      </p:sp>
    </p:spTree>
    <p:extLst>
      <p:ext uri="{BB962C8B-B14F-4D97-AF65-F5344CB8AC3E}">
        <p14:creationId xmlns:p14="http://schemas.microsoft.com/office/powerpoint/2010/main" val="42552322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EF31E8-B14F-4DB2-902E-C4A302246EB6}" type="datetimeFigureOut">
              <a:rPr lang="en-US" smtClean="0"/>
              <a:t>3/2/2020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A40A4F-6080-48C8-BC1B-245C04871F0E}" type="slidenum">
              <a:rPr lang="en-US" smtClean="0"/>
              <a:t>‹#›</a:t>
            </a:fld>
            <a:endParaRPr lang="en-US"/>
          </a:p>
        </p:txBody>
      </p:sp>
    </p:spTree>
    <p:extLst>
      <p:ext uri="{BB962C8B-B14F-4D97-AF65-F5344CB8AC3E}">
        <p14:creationId xmlns:p14="http://schemas.microsoft.com/office/powerpoint/2010/main" val="9588626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EF31E8-B14F-4DB2-902E-C4A302246EB6}" type="datetimeFigureOut">
              <a:rPr lang="en-US" smtClean="0"/>
              <a:t>3/2/2020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A40A4F-6080-48C8-BC1B-245C04871F0E}" type="slidenum">
              <a:rPr lang="en-US" smtClean="0"/>
              <a:t>‹#›</a:t>
            </a:fld>
            <a:endParaRPr lang="en-US"/>
          </a:p>
        </p:txBody>
      </p:sp>
    </p:spTree>
    <p:extLst>
      <p:ext uri="{BB962C8B-B14F-4D97-AF65-F5344CB8AC3E}">
        <p14:creationId xmlns:p14="http://schemas.microsoft.com/office/powerpoint/2010/main" val="35404412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0EF31E8-B14F-4DB2-902E-C4A302246EB6}" type="datetimeFigureOut">
              <a:rPr lang="en-US" smtClean="0"/>
              <a:t>3/2/2020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A40A4F-6080-48C8-BC1B-245C04871F0E}" type="slidenum">
              <a:rPr lang="en-US" smtClean="0"/>
              <a:t>‹#›</a:t>
            </a:fld>
            <a:endParaRPr lang="en-US"/>
          </a:p>
        </p:txBody>
      </p:sp>
    </p:spTree>
    <p:extLst>
      <p:ext uri="{BB962C8B-B14F-4D97-AF65-F5344CB8AC3E}">
        <p14:creationId xmlns:p14="http://schemas.microsoft.com/office/powerpoint/2010/main" val="42655406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0EF31E8-B14F-4DB2-902E-C4A302246EB6}" type="datetimeFigureOut">
              <a:rPr lang="en-US" smtClean="0"/>
              <a:t>3/2/2020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A40A4F-6080-48C8-BC1B-245C04871F0E}" type="slidenum">
              <a:rPr lang="en-US" smtClean="0"/>
              <a:t>‹#›</a:t>
            </a:fld>
            <a:endParaRPr lang="en-US"/>
          </a:p>
        </p:txBody>
      </p:sp>
    </p:spTree>
    <p:extLst>
      <p:ext uri="{BB962C8B-B14F-4D97-AF65-F5344CB8AC3E}">
        <p14:creationId xmlns:p14="http://schemas.microsoft.com/office/powerpoint/2010/main" val="22089139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0EF31E8-B14F-4DB2-902E-C4A302246EB6}" type="datetimeFigureOut">
              <a:rPr lang="en-US" smtClean="0"/>
              <a:t>3/2/2020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DA40A4F-6080-48C8-BC1B-245C04871F0E}" type="slidenum">
              <a:rPr lang="en-US" smtClean="0"/>
              <a:t>‹#›</a:t>
            </a:fld>
            <a:endParaRPr lang="en-US"/>
          </a:p>
        </p:txBody>
      </p:sp>
    </p:spTree>
    <p:extLst>
      <p:ext uri="{BB962C8B-B14F-4D97-AF65-F5344CB8AC3E}">
        <p14:creationId xmlns:p14="http://schemas.microsoft.com/office/powerpoint/2010/main" val="15423859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0EF31E8-B14F-4DB2-902E-C4A302246EB6}" type="datetimeFigureOut">
              <a:rPr lang="en-US" smtClean="0"/>
              <a:t>3/2/2020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DA40A4F-6080-48C8-BC1B-245C04871F0E}" type="slidenum">
              <a:rPr lang="en-US" smtClean="0"/>
              <a:t>‹#›</a:t>
            </a:fld>
            <a:endParaRPr lang="en-US"/>
          </a:p>
        </p:txBody>
      </p:sp>
    </p:spTree>
    <p:extLst>
      <p:ext uri="{BB962C8B-B14F-4D97-AF65-F5344CB8AC3E}">
        <p14:creationId xmlns:p14="http://schemas.microsoft.com/office/powerpoint/2010/main" val="300835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EF31E8-B14F-4DB2-902E-C4A302246EB6}" type="datetimeFigureOut">
              <a:rPr lang="en-US" smtClean="0"/>
              <a:t>3/2/2020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DA40A4F-6080-48C8-BC1B-245C04871F0E}" type="slidenum">
              <a:rPr lang="en-US" smtClean="0"/>
              <a:t>‹#›</a:t>
            </a:fld>
            <a:endParaRPr lang="en-US"/>
          </a:p>
        </p:txBody>
      </p:sp>
    </p:spTree>
    <p:extLst>
      <p:ext uri="{BB962C8B-B14F-4D97-AF65-F5344CB8AC3E}">
        <p14:creationId xmlns:p14="http://schemas.microsoft.com/office/powerpoint/2010/main" val="31521914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0EF31E8-B14F-4DB2-902E-C4A302246EB6}" type="datetimeFigureOut">
              <a:rPr lang="en-US" smtClean="0"/>
              <a:t>3/2/2020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A40A4F-6080-48C8-BC1B-245C04871F0E}" type="slidenum">
              <a:rPr lang="en-US" smtClean="0"/>
              <a:t>‹#›</a:t>
            </a:fld>
            <a:endParaRPr lang="en-US"/>
          </a:p>
        </p:txBody>
      </p:sp>
    </p:spTree>
    <p:extLst>
      <p:ext uri="{BB962C8B-B14F-4D97-AF65-F5344CB8AC3E}">
        <p14:creationId xmlns:p14="http://schemas.microsoft.com/office/powerpoint/2010/main" val="2095769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0EF31E8-B14F-4DB2-902E-C4A302246EB6}" type="datetimeFigureOut">
              <a:rPr lang="en-US" smtClean="0"/>
              <a:t>3/2/2020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A40A4F-6080-48C8-BC1B-245C04871F0E}" type="slidenum">
              <a:rPr lang="en-US" smtClean="0"/>
              <a:t>‹#›</a:t>
            </a:fld>
            <a:endParaRPr lang="en-US"/>
          </a:p>
        </p:txBody>
      </p:sp>
    </p:spTree>
    <p:extLst>
      <p:ext uri="{BB962C8B-B14F-4D97-AF65-F5344CB8AC3E}">
        <p14:creationId xmlns:p14="http://schemas.microsoft.com/office/powerpoint/2010/main" val="13978695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EF31E8-B14F-4DB2-902E-C4A302246EB6}" type="datetimeFigureOut">
              <a:rPr lang="en-US" smtClean="0"/>
              <a:t>3/2/2020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A40A4F-6080-48C8-BC1B-245C04871F0E}" type="slidenum">
              <a:rPr lang="en-US" smtClean="0"/>
              <a:t>‹#›</a:t>
            </a:fld>
            <a:endParaRPr lang="en-US"/>
          </a:p>
        </p:txBody>
      </p:sp>
    </p:spTree>
    <p:extLst>
      <p:ext uri="{BB962C8B-B14F-4D97-AF65-F5344CB8AC3E}">
        <p14:creationId xmlns:p14="http://schemas.microsoft.com/office/powerpoint/2010/main" val="5920830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Social Stratification</a:t>
            </a:r>
            <a:br>
              <a:rPr lang="en-US" dirty="0" smtClean="0"/>
            </a:br>
            <a:r>
              <a:rPr lang="en-US" dirty="0" smtClean="0"/>
              <a:t>Systems of Stratification</a:t>
            </a:r>
            <a:endParaRPr lang="en-US" dirty="0"/>
          </a:p>
        </p:txBody>
      </p:sp>
      <p:sp>
        <p:nvSpPr>
          <p:cNvPr id="5" name="Content Placeholder 4"/>
          <p:cNvSpPr>
            <a:spLocks noGrp="1"/>
          </p:cNvSpPr>
          <p:nvPr>
            <p:ph idx="1"/>
          </p:nvPr>
        </p:nvSpPr>
        <p:spPr>
          <a:xfrm>
            <a:off x="457200" y="1600200"/>
            <a:ext cx="8229600" cy="5257800"/>
          </a:xfrm>
        </p:spPr>
        <p:txBody>
          <a:bodyPr>
            <a:normAutofit fontScale="70000" lnSpcReduction="20000"/>
          </a:bodyPr>
          <a:lstStyle/>
          <a:p>
            <a:pPr marL="0" indent="0">
              <a:buNone/>
            </a:pPr>
            <a:r>
              <a:rPr lang="en-US" dirty="0" smtClean="0"/>
              <a:t>Vocabulary:</a:t>
            </a:r>
          </a:p>
          <a:p>
            <a:pPr marL="0" indent="0">
              <a:buNone/>
            </a:pPr>
            <a:r>
              <a:rPr lang="en-US" u="sng" dirty="0" smtClean="0"/>
              <a:t>Social stratification</a:t>
            </a:r>
            <a:r>
              <a:rPr lang="en-US" dirty="0" smtClean="0"/>
              <a:t> – purposeful classification of people and groups which are used to establish and/or reinforce differences in relative social worth (social ranks)</a:t>
            </a:r>
          </a:p>
          <a:p>
            <a:r>
              <a:rPr lang="en-US" dirty="0" smtClean="0"/>
              <a:t>Almost every society throughout history has separated its members on the basis of certain characteristics.</a:t>
            </a:r>
          </a:p>
          <a:p>
            <a:pPr marL="0" indent="0">
              <a:buNone/>
            </a:pPr>
            <a:r>
              <a:rPr lang="en-US" u="sng" dirty="0" smtClean="0"/>
              <a:t>Social inequality</a:t>
            </a:r>
            <a:r>
              <a:rPr lang="en-US" dirty="0" smtClean="0"/>
              <a:t> – the disproportionate sharing of scarce resources and social rewards</a:t>
            </a:r>
          </a:p>
          <a:p>
            <a:r>
              <a:rPr lang="en-US" dirty="0" smtClean="0"/>
              <a:t>The level of social inequality in a society depends on the degree to which that society’s stratification system is “open” or “closed”.</a:t>
            </a:r>
          </a:p>
          <a:p>
            <a:pPr marL="0" indent="0">
              <a:buNone/>
            </a:pPr>
            <a:r>
              <a:rPr lang="en-US" u="sng" dirty="0" smtClean="0"/>
              <a:t>Caste system</a:t>
            </a:r>
            <a:r>
              <a:rPr lang="en-US" dirty="0" smtClean="0"/>
              <a:t> – a system of social stratification in which resources and rewards are distributed on the basis of ascribed statuses (age, gender, race, family heritage)</a:t>
            </a:r>
          </a:p>
          <a:p>
            <a:r>
              <a:rPr lang="en-US" dirty="0" smtClean="0"/>
              <a:t>India provides the best example of this system of stratification</a:t>
            </a:r>
          </a:p>
          <a:p>
            <a:pPr marL="0" indent="0">
              <a:buNone/>
            </a:pPr>
            <a:r>
              <a:rPr lang="en-US" u="sng" dirty="0" smtClean="0"/>
              <a:t>Exogamy</a:t>
            </a:r>
            <a:r>
              <a:rPr lang="en-US" dirty="0" smtClean="0"/>
              <a:t> – marriage outside one’s social category</a:t>
            </a:r>
          </a:p>
          <a:p>
            <a:pPr marL="0" indent="0">
              <a:buNone/>
            </a:pPr>
            <a:r>
              <a:rPr lang="en-US" u="sng" dirty="0" smtClean="0"/>
              <a:t>Endogamy</a:t>
            </a:r>
            <a:r>
              <a:rPr lang="en-US" dirty="0" smtClean="0"/>
              <a:t> – marriage within one’s social category</a:t>
            </a:r>
          </a:p>
          <a:p>
            <a:pPr marL="0" indent="0">
              <a:buNone/>
            </a:pPr>
            <a:endParaRPr lang="en-US" dirty="0"/>
          </a:p>
        </p:txBody>
      </p:sp>
    </p:spTree>
    <p:extLst>
      <p:ext uri="{BB962C8B-B14F-4D97-AF65-F5344CB8AC3E}">
        <p14:creationId xmlns:p14="http://schemas.microsoft.com/office/powerpoint/2010/main" val="37219661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Social Stratification</a:t>
            </a:r>
            <a:br>
              <a:rPr lang="en-US" dirty="0" smtClean="0"/>
            </a:br>
            <a:r>
              <a:rPr lang="en-US" dirty="0" smtClean="0"/>
              <a:t>Poverty</a:t>
            </a:r>
            <a:endParaRPr lang="en-US" dirty="0"/>
          </a:p>
        </p:txBody>
      </p:sp>
      <p:sp>
        <p:nvSpPr>
          <p:cNvPr id="4" name="Text Placeholder 3"/>
          <p:cNvSpPr>
            <a:spLocks noGrp="1"/>
          </p:cNvSpPr>
          <p:nvPr>
            <p:ph type="body" idx="1"/>
          </p:nvPr>
        </p:nvSpPr>
        <p:spPr/>
        <p:txBody>
          <a:bodyPr>
            <a:normAutofit fontScale="92500" lnSpcReduction="20000"/>
          </a:bodyPr>
          <a:lstStyle/>
          <a:p>
            <a:r>
              <a:rPr lang="en-US" dirty="0" smtClean="0"/>
              <a:t>Effects of Poverty on Life Chances</a:t>
            </a:r>
            <a:endParaRPr lang="en-US" dirty="0"/>
          </a:p>
        </p:txBody>
      </p:sp>
      <p:sp>
        <p:nvSpPr>
          <p:cNvPr id="5" name="Content Placeholder 4"/>
          <p:cNvSpPr>
            <a:spLocks noGrp="1"/>
          </p:cNvSpPr>
          <p:nvPr>
            <p:ph sz="half" idx="2"/>
          </p:nvPr>
        </p:nvSpPr>
        <p:spPr>
          <a:xfrm>
            <a:off x="457200" y="2174874"/>
            <a:ext cx="4040188" cy="4606925"/>
          </a:xfrm>
        </p:spPr>
        <p:txBody>
          <a:bodyPr>
            <a:noAutofit/>
          </a:bodyPr>
          <a:lstStyle/>
          <a:p>
            <a:r>
              <a:rPr lang="en-US" sz="3200" dirty="0" smtClean="0"/>
              <a:t>Higher rates of disease</a:t>
            </a:r>
          </a:p>
          <a:p>
            <a:r>
              <a:rPr lang="en-US" sz="3200" dirty="0" smtClean="0"/>
              <a:t>Poor nutrition</a:t>
            </a:r>
          </a:p>
          <a:p>
            <a:r>
              <a:rPr lang="en-US" sz="3200" dirty="0" smtClean="0"/>
              <a:t>Unsafe housing and working conditions</a:t>
            </a:r>
          </a:p>
          <a:p>
            <a:r>
              <a:rPr lang="en-US" sz="3200" dirty="0" smtClean="0"/>
              <a:t>Exposer to environmental hazards</a:t>
            </a:r>
            <a:endParaRPr lang="en-US" sz="3200" dirty="0"/>
          </a:p>
        </p:txBody>
      </p:sp>
      <p:sp>
        <p:nvSpPr>
          <p:cNvPr id="6" name="Text Placeholder 5"/>
          <p:cNvSpPr>
            <a:spLocks noGrp="1"/>
          </p:cNvSpPr>
          <p:nvPr>
            <p:ph type="body" sz="quarter" idx="3"/>
          </p:nvPr>
        </p:nvSpPr>
        <p:spPr/>
        <p:txBody>
          <a:bodyPr>
            <a:normAutofit fontScale="92500" lnSpcReduction="20000"/>
          </a:bodyPr>
          <a:lstStyle/>
          <a:p>
            <a:r>
              <a:rPr lang="en-US" dirty="0" smtClean="0"/>
              <a:t>Effects of Poverty on Behavior Patterns</a:t>
            </a:r>
            <a:endParaRPr lang="en-US" dirty="0"/>
          </a:p>
        </p:txBody>
      </p:sp>
      <p:sp>
        <p:nvSpPr>
          <p:cNvPr id="7" name="Content Placeholder 6"/>
          <p:cNvSpPr>
            <a:spLocks noGrp="1"/>
          </p:cNvSpPr>
          <p:nvPr>
            <p:ph sz="quarter" idx="4"/>
          </p:nvPr>
        </p:nvSpPr>
        <p:spPr>
          <a:xfrm>
            <a:off x="4645025" y="2174874"/>
            <a:ext cx="4041775" cy="4606926"/>
          </a:xfrm>
        </p:spPr>
        <p:txBody>
          <a:bodyPr>
            <a:normAutofit/>
          </a:bodyPr>
          <a:lstStyle/>
          <a:p>
            <a:r>
              <a:rPr lang="en-US" sz="3200" dirty="0" smtClean="0"/>
              <a:t>Higher divorce rates</a:t>
            </a:r>
          </a:p>
          <a:p>
            <a:r>
              <a:rPr lang="en-US" sz="3200" dirty="0" smtClean="0"/>
              <a:t>More likely to be arrested, convicted, and sent to prison</a:t>
            </a:r>
          </a:p>
          <a:p>
            <a:r>
              <a:rPr lang="en-US" sz="3200" dirty="0" smtClean="0"/>
              <a:t>Increased likelihood of being a victim of a crime</a:t>
            </a:r>
          </a:p>
        </p:txBody>
      </p:sp>
    </p:spTree>
    <p:extLst>
      <p:ext uri="{BB962C8B-B14F-4D97-AF65-F5344CB8AC3E}">
        <p14:creationId xmlns:p14="http://schemas.microsoft.com/office/powerpoint/2010/main" val="9669443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Social Stratification</a:t>
            </a:r>
            <a:br>
              <a:rPr lang="en-US" dirty="0" smtClean="0"/>
            </a:br>
            <a:r>
              <a:rPr lang="en-US" dirty="0" smtClean="0"/>
              <a:t>Test Review</a:t>
            </a:r>
            <a:endParaRPr lang="en-US" dirty="0"/>
          </a:p>
        </p:txBody>
      </p:sp>
      <p:sp>
        <p:nvSpPr>
          <p:cNvPr id="3" name="Text Placeholder 2"/>
          <p:cNvSpPr>
            <a:spLocks noGrp="1"/>
          </p:cNvSpPr>
          <p:nvPr>
            <p:ph type="body" idx="1"/>
          </p:nvPr>
        </p:nvSpPr>
        <p:spPr/>
        <p:txBody>
          <a:bodyPr/>
          <a:lstStyle/>
          <a:p>
            <a:r>
              <a:rPr lang="en-US" dirty="0" smtClean="0"/>
              <a:t>Vocabulary:</a:t>
            </a:r>
          </a:p>
        </p:txBody>
      </p:sp>
      <p:sp>
        <p:nvSpPr>
          <p:cNvPr id="4" name="Content Placeholder 3"/>
          <p:cNvSpPr>
            <a:spLocks noGrp="1"/>
          </p:cNvSpPr>
          <p:nvPr>
            <p:ph sz="half" idx="2"/>
          </p:nvPr>
        </p:nvSpPr>
        <p:spPr/>
        <p:txBody>
          <a:bodyPr>
            <a:normAutofit fontScale="92500" lnSpcReduction="10000"/>
          </a:bodyPr>
          <a:lstStyle/>
          <a:p>
            <a:r>
              <a:rPr lang="en-US" dirty="0" smtClean="0"/>
              <a:t>Social Stratification</a:t>
            </a:r>
          </a:p>
          <a:p>
            <a:r>
              <a:rPr lang="en-US" dirty="0" smtClean="0"/>
              <a:t>Social Inequality</a:t>
            </a:r>
          </a:p>
          <a:p>
            <a:r>
              <a:rPr lang="en-US" dirty="0" smtClean="0"/>
              <a:t>Caste System</a:t>
            </a:r>
          </a:p>
          <a:p>
            <a:r>
              <a:rPr lang="en-US" dirty="0" smtClean="0"/>
              <a:t>Class System</a:t>
            </a:r>
          </a:p>
          <a:p>
            <a:r>
              <a:rPr lang="en-US" dirty="0" smtClean="0"/>
              <a:t>Exogamy</a:t>
            </a:r>
          </a:p>
          <a:p>
            <a:r>
              <a:rPr lang="en-US" dirty="0" smtClean="0"/>
              <a:t>Endogamy</a:t>
            </a:r>
          </a:p>
          <a:p>
            <a:r>
              <a:rPr lang="en-US" dirty="0" smtClean="0"/>
              <a:t>Bourgeoisie</a:t>
            </a:r>
          </a:p>
          <a:p>
            <a:r>
              <a:rPr lang="en-US" dirty="0" smtClean="0"/>
              <a:t>Proletariat </a:t>
            </a:r>
          </a:p>
          <a:p>
            <a:r>
              <a:rPr lang="en-US" dirty="0" smtClean="0"/>
              <a:t>Power</a:t>
            </a:r>
          </a:p>
          <a:p>
            <a:r>
              <a:rPr lang="en-US" dirty="0" smtClean="0"/>
              <a:t>Prestige</a:t>
            </a:r>
          </a:p>
          <a:p>
            <a:endParaRPr lang="en-US" dirty="0"/>
          </a:p>
        </p:txBody>
      </p:sp>
      <p:sp>
        <p:nvSpPr>
          <p:cNvPr id="5" name="Text Placeholder 4"/>
          <p:cNvSpPr>
            <a:spLocks noGrp="1"/>
          </p:cNvSpPr>
          <p:nvPr>
            <p:ph type="body" sz="quarter" idx="3"/>
          </p:nvPr>
        </p:nvSpPr>
        <p:spPr/>
        <p:txBody>
          <a:bodyPr/>
          <a:lstStyle/>
          <a:p>
            <a:r>
              <a:rPr lang="en-US" dirty="0" smtClean="0"/>
              <a:t>Vocabulary cont.</a:t>
            </a:r>
            <a:endParaRPr lang="en-US" dirty="0"/>
          </a:p>
        </p:txBody>
      </p:sp>
      <p:sp>
        <p:nvSpPr>
          <p:cNvPr id="6" name="Content Placeholder 5"/>
          <p:cNvSpPr>
            <a:spLocks noGrp="1"/>
          </p:cNvSpPr>
          <p:nvPr>
            <p:ph sz="quarter" idx="4"/>
          </p:nvPr>
        </p:nvSpPr>
        <p:spPr/>
        <p:txBody>
          <a:bodyPr>
            <a:normAutofit fontScale="92500" lnSpcReduction="10000"/>
          </a:bodyPr>
          <a:lstStyle/>
          <a:p>
            <a:r>
              <a:rPr lang="en-US" dirty="0" smtClean="0"/>
              <a:t>Wealth</a:t>
            </a:r>
          </a:p>
          <a:p>
            <a:r>
              <a:rPr lang="en-US" dirty="0" smtClean="0"/>
              <a:t>Socioeconomic Status</a:t>
            </a:r>
          </a:p>
          <a:p>
            <a:r>
              <a:rPr lang="en-US" dirty="0" smtClean="0"/>
              <a:t>Social Mobility</a:t>
            </a:r>
          </a:p>
          <a:p>
            <a:r>
              <a:rPr lang="en-US" dirty="0" smtClean="0"/>
              <a:t>Horizontal Mobility</a:t>
            </a:r>
          </a:p>
          <a:p>
            <a:r>
              <a:rPr lang="en-US" dirty="0" smtClean="0"/>
              <a:t>Intra-generational Mobility</a:t>
            </a:r>
          </a:p>
          <a:p>
            <a:r>
              <a:rPr lang="en-US" dirty="0" smtClean="0"/>
              <a:t>Inter-generational Mobility</a:t>
            </a:r>
          </a:p>
          <a:p>
            <a:r>
              <a:rPr lang="en-US" dirty="0" smtClean="0"/>
              <a:t>Poverty</a:t>
            </a:r>
          </a:p>
          <a:p>
            <a:r>
              <a:rPr lang="en-US" dirty="0" smtClean="0"/>
              <a:t>Poverty Level</a:t>
            </a:r>
          </a:p>
          <a:p>
            <a:r>
              <a:rPr lang="en-US" dirty="0" smtClean="0"/>
              <a:t>Life Chances</a:t>
            </a:r>
          </a:p>
          <a:p>
            <a:r>
              <a:rPr lang="en-US" dirty="0" smtClean="0"/>
              <a:t>Life Expectancy</a:t>
            </a:r>
          </a:p>
        </p:txBody>
      </p:sp>
    </p:spTree>
    <p:extLst>
      <p:ext uri="{BB962C8B-B14F-4D97-AF65-F5344CB8AC3E}">
        <p14:creationId xmlns:p14="http://schemas.microsoft.com/office/powerpoint/2010/main" val="12966189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Social Stratification</a:t>
            </a:r>
            <a:br>
              <a:rPr lang="en-US" dirty="0" smtClean="0"/>
            </a:br>
            <a:r>
              <a:rPr lang="en-US" dirty="0" smtClean="0"/>
              <a:t>Test Review</a:t>
            </a:r>
            <a:endParaRPr lang="en-US" dirty="0"/>
          </a:p>
        </p:txBody>
      </p:sp>
      <p:sp>
        <p:nvSpPr>
          <p:cNvPr id="7" name="Content Placeholder 6"/>
          <p:cNvSpPr>
            <a:spLocks noGrp="1"/>
          </p:cNvSpPr>
          <p:nvPr>
            <p:ph idx="1"/>
          </p:nvPr>
        </p:nvSpPr>
        <p:spPr/>
        <p:txBody>
          <a:bodyPr/>
          <a:lstStyle/>
          <a:p>
            <a:pPr marL="0" indent="0">
              <a:buNone/>
            </a:pPr>
            <a:r>
              <a:rPr lang="en-US" dirty="0" smtClean="0"/>
              <a:t>Short Answers:</a:t>
            </a:r>
          </a:p>
          <a:p>
            <a:r>
              <a:rPr lang="en-US" dirty="0" smtClean="0"/>
              <a:t>List 4 factors that often determine prestige.</a:t>
            </a:r>
          </a:p>
          <a:p>
            <a:r>
              <a:rPr lang="en-US" dirty="0" smtClean="0"/>
              <a:t>Identify 3 methods to determine social class.</a:t>
            </a:r>
          </a:p>
          <a:p>
            <a:r>
              <a:rPr lang="en-US" dirty="0" smtClean="0"/>
              <a:t>List the 6 social classes in the United States.</a:t>
            </a:r>
          </a:p>
          <a:p>
            <a:r>
              <a:rPr lang="en-US" dirty="0" smtClean="0"/>
              <a:t>Define </a:t>
            </a:r>
            <a:r>
              <a:rPr lang="en-US" u="sng" dirty="0" smtClean="0"/>
              <a:t>transfer payments</a:t>
            </a:r>
            <a:r>
              <a:rPr lang="en-US" dirty="0" smtClean="0"/>
              <a:t> and </a:t>
            </a:r>
            <a:r>
              <a:rPr lang="en-US" u="sng" dirty="0" smtClean="0"/>
              <a:t>government</a:t>
            </a:r>
            <a:r>
              <a:rPr lang="en-US" dirty="0" smtClean="0"/>
              <a:t> </a:t>
            </a:r>
            <a:r>
              <a:rPr lang="en-US" u="sng" dirty="0" smtClean="0"/>
              <a:t>subsidies</a:t>
            </a:r>
            <a:r>
              <a:rPr lang="en-US" dirty="0" smtClean="0"/>
              <a:t>… Identify at least 2 examples of each.</a:t>
            </a:r>
          </a:p>
        </p:txBody>
      </p:sp>
    </p:spTree>
    <p:extLst>
      <p:ext uri="{BB962C8B-B14F-4D97-AF65-F5344CB8AC3E}">
        <p14:creationId xmlns:p14="http://schemas.microsoft.com/office/powerpoint/2010/main" val="39408150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Classwork/Homework</a:t>
            </a:r>
            <a:br>
              <a:rPr lang="en-US" dirty="0" smtClean="0"/>
            </a:br>
            <a:r>
              <a:rPr lang="en-US" dirty="0" smtClean="0"/>
              <a:t>Due Date: 3/5/2020</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Social stratification occurs throughout the United States to varying degrees.  You may witness its effects on a daily basis…</a:t>
            </a:r>
          </a:p>
          <a:p>
            <a:pPr marL="0" indent="0">
              <a:buNone/>
            </a:pPr>
            <a:r>
              <a:rPr lang="en-US" dirty="0" smtClean="0"/>
              <a:t>Write a 5 paragraph essay analyzing how Social Stratification has affected your community institutions such as neighborhoods, schools, and jobs.  </a:t>
            </a:r>
          </a:p>
          <a:p>
            <a:pPr marL="0" indent="0">
              <a:buNone/>
            </a:pPr>
            <a:r>
              <a:rPr lang="en-US" dirty="0" smtClean="0"/>
              <a:t>**Provide detailed examples to support your analysis.</a:t>
            </a:r>
            <a:endParaRPr lang="en-US" dirty="0"/>
          </a:p>
        </p:txBody>
      </p:sp>
    </p:spTree>
    <p:extLst>
      <p:ext uri="{BB962C8B-B14F-4D97-AF65-F5344CB8AC3E}">
        <p14:creationId xmlns:p14="http://schemas.microsoft.com/office/powerpoint/2010/main" val="14351387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Social Stratification</a:t>
            </a:r>
            <a:br>
              <a:rPr lang="en-US" dirty="0" smtClean="0"/>
            </a:br>
            <a:r>
              <a:rPr lang="en-US" dirty="0" smtClean="0"/>
              <a:t>Systems of Stratification</a:t>
            </a:r>
            <a:endParaRPr lang="en-US" dirty="0"/>
          </a:p>
        </p:txBody>
      </p:sp>
      <p:sp>
        <p:nvSpPr>
          <p:cNvPr id="3" name="Content Placeholder 2"/>
          <p:cNvSpPr>
            <a:spLocks noGrp="1"/>
          </p:cNvSpPr>
          <p:nvPr>
            <p:ph idx="1"/>
          </p:nvPr>
        </p:nvSpPr>
        <p:spPr>
          <a:xfrm>
            <a:off x="457200" y="1600200"/>
            <a:ext cx="8229600" cy="5181600"/>
          </a:xfrm>
        </p:spPr>
        <p:txBody>
          <a:bodyPr>
            <a:normAutofit fontScale="62500" lnSpcReduction="20000"/>
          </a:bodyPr>
          <a:lstStyle/>
          <a:p>
            <a:pPr marL="0" indent="0">
              <a:buNone/>
            </a:pPr>
            <a:r>
              <a:rPr lang="en-US" dirty="0" smtClean="0"/>
              <a:t>Vocabulary cont.</a:t>
            </a:r>
          </a:p>
          <a:p>
            <a:pPr marL="0" indent="0">
              <a:buNone/>
            </a:pPr>
            <a:r>
              <a:rPr lang="en-US" u="sng" dirty="0" smtClean="0"/>
              <a:t>Class system </a:t>
            </a:r>
            <a:r>
              <a:rPr lang="en-US" dirty="0" smtClean="0"/>
              <a:t>– the distribution of scarce resources and rewards is determined on the basis of achieved statuses (some special skill, knowledge, or ability)</a:t>
            </a:r>
          </a:p>
          <a:p>
            <a:r>
              <a:rPr lang="en-US" dirty="0" smtClean="0"/>
              <a:t>Given talent, effort, and opportunity, individuals can move up the social-class ladder.</a:t>
            </a:r>
          </a:p>
          <a:p>
            <a:pPr marL="0" indent="0">
              <a:buNone/>
            </a:pPr>
            <a:r>
              <a:rPr lang="en-US" u="sng" dirty="0" smtClean="0"/>
              <a:t>Bourgeoisie</a:t>
            </a:r>
            <a:r>
              <a:rPr lang="en-US" dirty="0" smtClean="0"/>
              <a:t> – the owners of the means of production in a capitalist society</a:t>
            </a:r>
          </a:p>
          <a:p>
            <a:pPr marL="0" indent="0">
              <a:buNone/>
            </a:pPr>
            <a:r>
              <a:rPr lang="en-US" u="sng" dirty="0" smtClean="0"/>
              <a:t>Proletariat</a:t>
            </a:r>
            <a:r>
              <a:rPr lang="en-US" dirty="0" smtClean="0"/>
              <a:t> – the workers who sell their labor in exchange for wages</a:t>
            </a:r>
          </a:p>
          <a:p>
            <a:r>
              <a:rPr lang="en-US" dirty="0" smtClean="0"/>
              <a:t>Karl Marx believed that society was divided into these two basic groups.</a:t>
            </a:r>
          </a:p>
          <a:p>
            <a:r>
              <a:rPr lang="en-US" dirty="0" smtClean="0"/>
              <a:t>According to Marx, the only determining feature of class is the ownership of property.</a:t>
            </a:r>
          </a:p>
          <a:p>
            <a:pPr marL="0" indent="0">
              <a:buNone/>
            </a:pPr>
            <a:r>
              <a:rPr lang="en-US" u="sng" dirty="0" smtClean="0"/>
              <a:t>Social class </a:t>
            </a:r>
            <a:r>
              <a:rPr lang="en-US" dirty="0" smtClean="0"/>
              <a:t>– a grouping of people with similar levels of wealth, power, and prestige</a:t>
            </a:r>
          </a:p>
          <a:p>
            <a:r>
              <a:rPr lang="en-US" dirty="0" smtClean="0"/>
              <a:t>Max Weber expanded Marx’s ideas, he believed that class consists of the three factors above.</a:t>
            </a:r>
          </a:p>
          <a:p>
            <a:pPr marL="0" indent="0">
              <a:buNone/>
            </a:pPr>
            <a:r>
              <a:rPr lang="en-US" u="sng" dirty="0" smtClean="0"/>
              <a:t>Wealth</a:t>
            </a:r>
            <a:r>
              <a:rPr lang="en-US" dirty="0" smtClean="0"/>
              <a:t> – a combination of an individual’s assets (the value of everything the person owns) and income (money earned through salaries and investments)</a:t>
            </a:r>
          </a:p>
          <a:p>
            <a:r>
              <a:rPr lang="en-US" dirty="0" smtClean="0"/>
              <a:t>In the United States, wealth is concentrated overwhelmingly in the hands of a small minority of the population.</a:t>
            </a:r>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30009497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Social Stratification</a:t>
            </a:r>
            <a:br>
              <a:rPr lang="en-US" dirty="0" smtClean="0"/>
            </a:br>
            <a:r>
              <a:rPr lang="en-US" dirty="0" smtClean="0"/>
              <a:t>Systems of Stratification</a:t>
            </a:r>
            <a:endParaRPr lang="en-US" dirty="0"/>
          </a:p>
        </p:txBody>
      </p:sp>
      <p:sp>
        <p:nvSpPr>
          <p:cNvPr id="3" name="Content Placeholder 2"/>
          <p:cNvSpPr>
            <a:spLocks noGrp="1"/>
          </p:cNvSpPr>
          <p:nvPr>
            <p:ph idx="1"/>
          </p:nvPr>
        </p:nvSpPr>
        <p:spPr>
          <a:xfrm>
            <a:off x="457200" y="1524000"/>
            <a:ext cx="8229600" cy="5181600"/>
          </a:xfrm>
        </p:spPr>
        <p:txBody>
          <a:bodyPr>
            <a:normAutofit fontScale="70000" lnSpcReduction="20000"/>
          </a:bodyPr>
          <a:lstStyle/>
          <a:p>
            <a:pPr marL="0" indent="0">
              <a:buNone/>
            </a:pPr>
            <a:r>
              <a:rPr lang="en-US" dirty="0" smtClean="0"/>
              <a:t>Vocabulary cont.</a:t>
            </a:r>
          </a:p>
          <a:p>
            <a:pPr marL="0" indent="0">
              <a:buNone/>
            </a:pPr>
            <a:r>
              <a:rPr lang="en-US" u="sng" dirty="0" smtClean="0"/>
              <a:t>Power</a:t>
            </a:r>
            <a:r>
              <a:rPr lang="en-US" dirty="0" smtClean="0"/>
              <a:t> – the ability to control the behavior of others, with or without their consent</a:t>
            </a:r>
          </a:p>
          <a:p>
            <a:r>
              <a:rPr lang="en-US" dirty="0" smtClean="0"/>
              <a:t>Power can be based on… force, possession of a special skill/type of knowledge, a particular social status, personal characteristics, or custom/tradition</a:t>
            </a:r>
          </a:p>
          <a:p>
            <a:pPr marL="0" indent="0">
              <a:buNone/>
            </a:pPr>
            <a:r>
              <a:rPr lang="en-US" u="sng" dirty="0" smtClean="0"/>
              <a:t>Prestige</a:t>
            </a:r>
            <a:r>
              <a:rPr lang="en-US" dirty="0" smtClean="0"/>
              <a:t> – the respect, honor, recognition, or courtesy an individual receives from others</a:t>
            </a:r>
          </a:p>
          <a:p>
            <a:r>
              <a:rPr lang="en-US" dirty="0" smtClean="0"/>
              <a:t>Factors that often determine prestige… occupation, education, family background, and area of residence</a:t>
            </a:r>
          </a:p>
          <a:p>
            <a:r>
              <a:rPr lang="en-US" dirty="0" smtClean="0"/>
              <a:t>In the U.S., occupation tends to be the most important determinant of prestige.  Americans typically place jobs that require higher levels of education (and tend to produce higher incomes) at the top of the list.</a:t>
            </a:r>
          </a:p>
          <a:p>
            <a:pPr marL="0" indent="0">
              <a:buNone/>
            </a:pPr>
            <a:r>
              <a:rPr lang="en-US" u="sng" dirty="0" smtClean="0"/>
              <a:t>Socioeconomic status</a:t>
            </a:r>
            <a:r>
              <a:rPr lang="en-US" dirty="0" smtClean="0"/>
              <a:t> – a rating that combines prestige with the economic factor of income in order to determine an individual’s relative position in a stratification system</a:t>
            </a:r>
          </a:p>
          <a:p>
            <a:endParaRPr lang="en-US" dirty="0"/>
          </a:p>
        </p:txBody>
      </p:sp>
    </p:spTree>
    <p:extLst>
      <p:ext uri="{BB962C8B-B14F-4D97-AF65-F5344CB8AC3E}">
        <p14:creationId xmlns:p14="http://schemas.microsoft.com/office/powerpoint/2010/main" val="17151145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Social Stratification</a:t>
            </a:r>
            <a:br>
              <a:rPr lang="en-US" dirty="0" smtClean="0"/>
            </a:br>
            <a:r>
              <a:rPr lang="en-US" dirty="0" smtClean="0"/>
              <a:t>The American Class System</a:t>
            </a:r>
            <a:endParaRPr lang="en-US" dirty="0"/>
          </a:p>
        </p:txBody>
      </p:sp>
      <p:sp>
        <p:nvSpPr>
          <p:cNvPr id="3" name="Content Placeholder 2"/>
          <p:cNvSpPr>
            <a:spLocks noGrp="1"/>
          </p:cNvSpPr>
          <p:nvPr>
            <p:ph idx="1"/>
          </p:nvPr>
        </p:nvSpPr>
        <p:spPr/>
        <p:txBody>
          <a:bodyPr>
            <a:normAutofit lnSpcReduction="10000"/>
          </a:bodyPr>
          <a:lstStyle/>
          <a:p>
            <a:pPr marL="0" indent="0" algn="ctr">
              <a:buNone/>
            </a:pPr>
            <a:r>
              <a:rPr lang="en-US" b="1" i="1" dirty="0" smtClean="0"/>
              <a:t>Methods to Determining Social Class</a:t>
            </a:r>
          </a:p>
          <a:p>
            <a:r>
              <a:rPr lang="en-US" u="sng" dirty="0" smtClean="0"/>
              <a:t>Reputational Method</a:t>
            </a:r>
            <a:r>
              <a:rPr lang="en-US" dirty="0" smtClean="0"/>
              <a:t> – individuals in the community are asked to rank other community members based on what they know of their characters and lifestyles</a:t>
            </a:r>
          </a:p>
          <a:p>
            <a:r>
              <a:rPr lang="en-US" u="sng" dirty="0" smtClean="0"/>
              <a:t>Subjective Method</a:t>
            </a:r>
            <a:r>
              <a:rPr lang="en-US" dirty="0" smtClean="0"/>
              <a:t> – individuals are asked to determine their own social rank</a:t>
            </a:r>
          </a:p>
          <a:p>
            <a:r>
              <a:rPr lang="en-US" u="sng" dirty="0" smtClean="0"/>
              <a:t>Objective Method</a:t>
            </a:r>
            <a:r>
              <a:rPr lang="en-US" dirty="0" smtClean="0"/>
              <a:t> – sociologists define social class by income, occupation, and education</a:t>
            </a:r>
            <a:endParaRPr lang="en-US" dirty="0"/>
          </a:p>
        </p:txBody>
      </p:sp>
    </p:spTree>
    <p:extLst>
      <p:ext uri="{BB962C8B-B14F-4D97-AF65-F5344CB8AC3E}">
        <p14:creationId xmlns:p14="http://schemas.microsoft.com/office/powerpoint/2010/main" val="9502390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Social Stratification</a:t>
            </a:r>
            <a:br>
              <a:rPr lang="en-US" dirty="0" smtClean="0"/>
            </a:br>
            <a:r>
              <a:rPr lang="en-US" dirty="0" smtClean="0"/>
              <a:t>The American Class System</a:t>
            </a:r>
            <a:endParaRPr lang="en-US" dirty="0"/>
          </a:p>
        </p:txBody>
      </p:sp>
      <p:sp>
        <p:nvSpPr>
          <p:cNvPr id="3" name="Content Placeholder 2"/>
          <p:cNvSpPr>
            <a:spLocks noGrp="1"/>
          </p:cNvSpPr>
          <p:nvPr>
            <p:ph idx="1"/>
          </p:nvPr>
        </p:nvSpPr>
        <p:spPr>
          <a:xfrm>
            <a:off x="457200" y="1600200"/>
            <a:ext cx="8229600" cy="5257800"/>
          </a:xfrm>
        </p:spPr>
        <p:txBody>
          <a:bodyPr>
            <a:normAutofit fontScale="70000" lnSpcReduction="20000"/>
          </a:bodyPr>
          <a:lstStyle/>
          <a:p>
            <a:pPr marL="0" indent="0">
              <a:buNone/>
            </a:pPr>
            <a:r>
              <a:rPr lang="en-US" dirty="0" smtClean="0"/>
              <a:t>Vocabulary:</a:t>
            </a:r>
          </a:p>
          <a:p>
            <a:pPr marL="0" indent="0">
              <a:buNone/>
            </a:pPr>
            <a:r>
              <a:rPr lang="en-US" u="sng" dirty="0" smtClean="0"/>
              <a:t>Social Mobility</a:t>
            </a:r>
            <a:r>
              <a:rPr lang="en-US" dirty="0" smtClean="0"/>
              <a:t> – movement between or within social classes</a:t>
            </a:r>
          </a:p>
          <a:p>
            <a:r>
              <a:rPr lang="en-US" dirty="0" smtClean="0"/>
              <a:t>Sociologists study two types of social mobility: horizontal and vertical.</a:t>
            </a:r>
          </a:p>
          <a:p>
            <a:pPr marL="0" indent="0">
              <a:buNone/>
            </a:pPr>
            <a:r>
              <a:rPr lang="en-US" u="sng" dirty="0" smtClean="0"/>
              <a:t>Horizontal mobility</a:t>
            </a:r>
            <a:r>
              <a:rPr lang="en-US" dirty="0" smtClean="0"/>
              <a:t> – refers to movement within a social class or stratum</a:t>
            </a:r>
          </a:p>
          <a:p>
            <a:r>
              <a:rPr lang="en-US" dirty="0" smtClean="0"/>
              <a:t>When an individual moves from one job to another of equal social ranking.</a:t>
            </a:r>
          </a:p>
          <a:p>
            <a:pPr marL="0" indent="0">
              <a:buNone/>
            </a:pPr>
            <a:r>
              <a:rPr lang="en-US" u="sng" dirty="0" smtClean="0"/>
              <a:t>Vertical mobility</a:t>
            </a:r>
            <a:r>
              <a:rPr lang="en-US" dirty="0" smtClean="0"/>
              <a:t> – the movement between social classes or strata</a:t>
            </a:r>
          </a:p>
          <a:p>
            <a:r>
              <a:rPr lang="en-US" dirty="0" smtClean="0"/>
              <a:t>This movement can be either upward or downward.</a:t>
            </a:r>
          </a:p>
          <a:p>
            <a:pPr marL="0" indent="0">
              <a:buNone/>
            </a:pPr>
            <a:r>
              <a:rPr lang="en-US" u="sng" dirty="0" err="1" smtClean="0"/>
              <a:t>Intragenerational</a:t>
            </a:r>
            <a:r>
              <a:rPr lang="en-US" u="sng" dirty="0" smtClean="0"/>
              <a:t> mobility</a:t>
            </a:r>
            <a:r>
              <a:rPr lang="en-US" dirty="0" smtClean="0"/>
              <a:t> – changes in social position during one person’s life</a:t>
            </a:r>
          </a:p>
          <a:p>
            <a:pPr marL="0" indent="0">
              <a:buNone/>
            </a:pPr>
            <a:r>
              <a:rPr lang="en-US" u="sng" dirty="0" smtClean="0"/>
              <a:t>Intergenerational mobility</a:t>
            </a:r>
            <a:r>
              <a:rPr lang="en-US" dirty="0" smtClean="0"/>
              <a:t> – status differences between generations in the same family</a:t>
            </a:r>
          </a:p>
          <a:p>
            <a:r>
              <a:rPr lang="en-US" dirty="0" smtClean="0"/>
              <a:t>The child of a mechanic who becomes a doctor experiences this.</a:t>
            </a:r>
            <a:endParaRPr lang="en-US" dirty="0"/>
          </a:p>
        </p:txBody>
      </p:sp>
    </p:spTree>
    <p:extLst>
      <p:ext uri="{BB962C8B-B14F-4D97-AF65-F5344CB8AC3E}">
        <p14:creationId xmlns:p14="http://schemas.microsoft.com/office/powerpoint/2010/main" val="31452690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Social Stratification</a:t>
            </a:r>
            <a:br>
              <a:rPr lang="en-US" dirty="0" smtClean="0"/>
            </a:br>
            <a:r>
              <a:rPr lang="en-US" dirty="0" smtClean="0"/>
              <a:t>The American Class System</a:t>
            </a:r>
            <a:endParaRPr lang="en-US" dirty="0"/>
          </a:p>
        </p:txBody>
      </p:sp>
      <p:sp>
        <p:nvSpPr>
          <p:cNvPr id="3" name="Content Placeholder 2"/>
          <p:cNvSpPr>
            <a:spLocks noGrp="1"/>
          </p:cNvSpPr>
          <p:nvPr>
            <p:ph idx="1"/>
          </p:nvPr>
        </p:nvSpPr>
        <p:spPr>
          <a:xfrm>
            <a:off x="457200" y="1600200"/>
            <a:ext cx="8229600" cy="5181600"/>
          </a:xfrm>
        </p:spPr>
        <p:txBody>
          <a:bodyPr>
            <a:normAutofit fontScale="92500" lnSpcReduction="20000"/>
          </a:bodyPr>
          <a:lstStyle/>
          <a:p>
            <a:pPr marL="0" indent="0" algn="ctr">
              <a:buNone/>
            </a:pPr>
            <a:r>
              <a:rPr lang="en-US" dirty="0" smtClean="0"/>
              <a:t>Six Social Classes in the United States</a:t>
            </a:r>
          </a:p>
          <a:p>
            <a:pPr marL="514350" indent="-514350">
              <a:buFont typeface="+mj-lt"/>
              <a:buAutoNum type="arabicPeriod"/>
            </a:pPr>
            <a:r>
              <a:rPr lang="en-US" dirty="0" smtClean="0"/>
              <a:t>Upper Class – </a:t>
            </a:r>
          </a:p>
          <a:p>
            <a:pPr marL="514350" indent="-514350">
              <a:buFont typeface="+mj-lt"/>
              <a:buAutoNum type="arabicPeriod"/>
            </a:pPr>
            <a:r>
              <a:rPr lang="en-US" dirty="0" smtClean="0"/>
              <a:t>Upper Middle Class – </a:t>
            </a:r>
          </a:p>
          <a:p>
            <a:pPr marL="514350" indent="-514350">
              <a:buFont typeface="+mj-lt"/>
              <a:buAutoNum type="arabicPeriod"/>
            </a:pPr>
            <a:r>
              <a:rPr lang="en-US" dirty="0" smtClean="0"/>
              <a:t>Lower Middle Class – </a:t>
            </a:r>
          </a:p>
          <a:p>
            <a:pPr marL="514350" indent="-514350">
              <a:buFont typeface="+mj-lt"/>
              <a:buAutoNum type="arabicPeriod"/>
            </a:pPr>
            <a:r>
              <a:rPr lang="en-US" dirty="0" smtClean="0"/>
              <a:t>Working Class – </a:t>
            </a:r>
          </a:p>
          <a:p>
            <a:pPr marL="514350" indent="-514350">
              <a:buFont typeface="+mj-lt"/>
              <a:buAutoNum type="arabicPeriod"/>
            </a:pPr>
            <a:r>
              <a:rPr lang="en-US" dirty="0" smtClean="0"/>
              <a:t>Working Poor – </a:t>
            </a:r>
          </a:p>
          <a:p>
            <a:pPr marL="514350" indent="-514350">
              <a:buFont typeface="+mj-lt"/>
              <a:buAutoNum type="arabicPeriod"/>
            </a:pPr>
            <a:r>
              <a:rPr lang="en-US" dirty="0" smtClean="0"/>
              <a:t>Underclass – </a:t>
            </a:r>
          </a:p>
          <a:p>
            <a:pPr marL="0" indent="0">
              <a:buNone/>
            </a:pPr>
            <a:endParaRPr lang="en-US" dirty="0" smtClean="0"/>
          </a:p>
          <a:p>
            <a:pPr marL="0" indent="0">
              <a:buNone/>
            </a:pPr>
            <a:r>
              <a:rPr lang="en-US" dirty="0" smtClean="0"/>
              <a:t>Class work </a:t>
            </a:r>
            <a:endParaRPr lang="en-US" dirty="0"/>
          </a:p>
          <a:p>
            <a:pPr marL="0" indent="0">
              <a:buNone/>
            </a:pPr>
            <a:r>
              <a:rPr lang="en-US" dirty="0" smtClean="0"/>
              <a:t>What are some general characteristics of the Six Social Classes in the United States?</a:t>
            </a:r>
          </a:p>
          <a:p>
            <a:pPr marL="514350" indent="-514350">
              <a:buFont typeface="+mj-lt"/>
              <a:buAutoNum type="arabicPeriod"/>
            </a:pPr>
            <a:endParaRPr lang="en-US" dirty="0"/>
          </a:p>
        </p:txBody>
      </p:sp>
    </p:spTree>
    <p:extLst>
      <p:ext uri="{BB962C8B-B14F-4D97-AF65-F5344CB8AC3E}">
        <p14:creationId xmlns:p14="http://schemas.microsoft.com/office/powerpoint/2010/main" val="32293179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Homework</a:t>
            </a:r>
            <a:br>
              <a:rPr lang="en-US" dirty="0" smtClean="0"/>
            </a:br>
            <a:r>
              <a:rPr lang="en-US" dirty="0" smtClean="0"/>
              <a:t>Assigned: 2/24/2020    Due: 2/25/2020</a:t>
            </a:r>
            <a:endParaRPr lang="en-US" dirty="0"/>
          </a:p>
        </p:txBody>
      </p:sp>
      <p:sp>
        <p:nvSpPr>
          <p:cNvPr id="3" name="Content Placeholder 2"/>
          <p:cNvSpPr>
            <a:spLocks noGrp="1"/>
          </p:cNvSpPr>
          <p:nvPr>
            <p:ph idx="1"/>
          </p:nvPr>
        </p:nvSpPr>
        <p:spPr>
          <a:xfrm>
            <a:off x="457200" y="1600200"/>
            <a:ext cx="8229600" cy="5638800"/>
          </a:xfrm>
        </p:spPr>
        <p:txBody>
          <a:bodyPr>
            <a:normAutofit/>
          </a:bodyPr>
          <a:lstStyle/>
          <a:p>
            <a:pPr marL="0" indent="0">
              <a:buNone/>
            </a:pPr>
            <a:r>
              <a:rPr lang="en-US" sz="4000" dirty="0" smtClean="0"/>
              <a:t>Write three paragraphs evaluating the methods of determining social class.  Consider the applicability of the results, the personal feelings of the respondents, and the social factors selected for measurement.</a:t>
            </a:r>
            <a:endParaRPr lang="en-US" sz="4000" dirty="0"/>
          </a:p>
        </p:txBody>
      </p:sp>
    </p:spTree>
    <p:extLst>
      <p:ext uri="{BB962C8B-B14F-4D97-AF65-F5344CB8AC3E}">
        <p14:creationId xmlns:p14="http://schemas.microsoft.com/office/powerpoint/2010/main" val="13053274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Social Stratification</a:t>
            </a:r>
            <a:br>
              <a:rPr lang="en-US" dirty="0" smtClean="0"/>
            </a:br>
            <a:r>
              <a:rPr lang="en-US" dirty="0" smtClean="0"/>
              <a:t>Poverty</a:t>
            </a:r>
            <a:endParaRPr lang="en-US" dirty="0"/>
          </a:p>
        </p:txBody>
      </p:sp>
      <p:sp>
        <p:nvSpPr>
          <p:cNvPr id="3" name="Content Placeholder 2"/>
          <p:cNvSpPr>
            <a:spLocks noGrp="1"/>
          </p:cNvSpPr>
          <p:nvPr>
            <p:ph idx="1"/>
          </p:nvPr>
        </p:nvSpPr>
        <p:spPr>
          <a:xfrm>
            <a:off x="457200" y="1447800"/>
            <a:ext cx="8229600" cy="5410200"/>
          </a:xfrm>
        </p:spPr>
        <p:txBody>
          <a:bodyPr>
            <a:normAutofit fontScale="62500" lnSpcReduction="20000"/>
          </a:bodyPr>
          <a:lstStyle/>
          <a:p>
            <a:pPr marL="0" indent="0">
              <a:buNone/>
            </a:pPr>
            <a:r>
              <a:rPr lang="en-US" dirty="0" smtClean="0"/>
              <a:t>Vocabulary:</a:t>
            </a:r>
          </a:p>
          <a:p>
            <a:pPr marL="0" indent="0">
              <a:buNone/>
            </a:pPr>
            <a:r>
              <a:rPr lang="en-US" u="sng" dirty="0" smtClean="0"/>
              <a:t>Poverty</a:t>
            </a:r>
            <a:r>
              <a:rPr lang="en-US" dirty="0" smtClean="0"/>
              <a:t> – a standard of living that is below the minimum level considered adequate by society</a:t>
            </a:r>
          </a:p>
          <a:p>
            <a:r>
              <a:rPr lang="en-US" dirty="0" smtClean="0"/>
              <a:t>Poverty is a relative measure… What one society considers poverty might be seen as an adequate standard of living in another.</a:t>
            </a:r>
          </a:p>
          <a:p>
            <a:pPr marL="0" indent="0">
              <a:buNone/>
            </a:pPr>
            <a:r>
              <a:rPr lang="en-US" u="sng" dirty="0" smtClean="0"/>
              <a:t>Poverty level</a:t>
            </a:r>
            <a:r>
              <a:rPr lang="en-US" dirty="0" smtClean="0"/>
              <a:t> – the minimum annual income needed by a family to survive</a:t>
            </a:r>
          </a:p>
          <a:p>
            <a:r>
              <a:rPr lang="en-US" dirty="0" smtClean="0"/>
              <a:t>Determined by calculating the cost of providing an adequate diet based on the U.S. Department of Agriculture’s minimum nutritional standards.</a:t>
            </a:r>
          </a:p>
          <a:p>
            <a:pPr marL="0" indent="0">
              <a:buNone/>
            </a:pPr>
            <a:r>
              <a:rPr lang="en-US" u="sng" dirty="0" smtClean="0"/>
              <a:t>Life chances</a:t>
            </a:r>
            <a:r>
              <a:rPr lang="en-US" dirty="0" smtClean="0"/>
              <a:t> – the likelihood that individuals have of sharing in the opportunities and benefits of society</a:t>
            </a:r>
          </a:p>
          <a:p>
            <a:r>
              <a:rPr lang="en-US" dirty="0" smtClean="0"/>
              <a:t>Life chances include such things as health, length of life, housing and education</a:t>
            </a:r>
          </a:p>
          <a:p>
            <a:pPr marL="0" indent="0">
              <a:buNone/>
            </a:pPr>
            <a:r>
              <a:rPr lang="en-US" u="sng" dirty="0" smtClean="0"/>
              <a:t>Life expectancy</a:t>
            </a:r>
            <a:r>
              <a:rPr lang="en-US" dirty="0" smtClean="0"/>
              <a:t> – the average number of years a person born in a particular year can expect to live</a:t>
            </a:r>
          </a:p>
          <a:p>
            <a:r>
              <a:rPr lang="en-US" dirty="0" smtClean="0"/>
              <a:t>Rates of heart disease, diabetes, cancer, arthritis, pneumonia, and tuberculosis are highest among those living in poverty… Poor people have shorter life expectancies.</a:t>
            </a:r>
          </a:p>
          <a:p>
            <a:pPr marL="0" indent="0">
              <a:buNone/>
            </a:pPr>
            <a:r>
              <a:rPr lang="en-US" dirty="0" smtClean="0"/>
              <a:t> </a:t>
            </a:r>
            <a:endParaRPr lang="en-US" dirty="0"/>
          </a:p>
        </p:txBody>
      </p:sp>
    </p:spTree>
    <p:extLst>
      <p:ext uri="{BB962C8B-B14F-4D97-AF65-F5344CB8AC3E}">
        <p14:creationId xmlns:p14="http://schemas.microsoft.com/office/powerpoint/2010/main" val="18935138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Social Stratification</a:t>
            </a:r>
            <a:br>
              <a:rPr lang="en-US" dirty="0" smtClean="0"/>
            </a:br>
            <a:r>
              <a:rPr lang="en-US" dirty="0" smtClean="0"/>
              <a:t>Poverty</a:t>
            </a:r>
            <a:endParaRPr lang="en-US" dirty="0"/>
          </a:p>
        </p:txBody>
      </p:sp>
      <p:sp>
        <p:nvSpPr>
          <p:cNvPr id="3" name="Content Placeholder 2"/>
          <p:cNvSpPr>
            <a:spLocks noGrp="1"/>
          </p:cNvSpPr>
          <p:nvPr>
            <p:ph idx="1"/>
          </p:nvPr>
        </p:nvSpPr>
        <p:spPr>
          <a:xfrm>
            <a:off x="457200" y="1600200"/>
            <a:ext cx="8229600" cy="5181600"/>
          </a:xfrm>
        </p:spPr>
        <p:txBody>
          <a:bodyPr>
            <a:normAutofit fontScale="62500" lnSpcReduction="20000"/>
          </a:bodyPr>
          <a:lstStyle/>
          <a:p>
            <a:pPr marL="0" indent="0">
              <a:buNone/>
            </a:pPr>
            <a:r>
              <a:rPr lang="en-US" dirty="0" smtClean="0"/>
              <a:t>The government tries to reduce the effects of poverty through various social welfare programs.  Those programs use one of two methods – transfer payments or government subsidies. </a:t>
            </a:r>
          </a:p>
          <a:p>
            <a:pPr marL="0" indent="0">
              <a:buNone/>
            </a:pPr>
            <a:r>
              <a:rPr lang="en-US" u="sng" dirty="0" smtClean="0"/>
              <a:t>Transfer payments</a:t>
            </a:r>
            <a:r>
              <a:rPr lang="en-US" dirty="0" smtClean="0"/>
              <a:t> – used to redistribute money within society by funneling a percentage of tax revenues to groups that need public assistance</a:t>
            </a:r>
          </a:p>
          <a:p>
            <a:r>
              <a:rPr lang="en-US" dirty="0" smtClean="0"/>
              <a:t>The major transfer payment programs include… </a:t>
            </a:r>
            <a:r>
              <a:rPr lang="en-US" b="1" i="1" dirty="0" smtClean="0"/>
              <a:t>Supplemental Security Income</a:t>
            </a:r>
            <a:r>
              <a:rPr lang="en-US" dirty="0" smtClean="0"/>
              <a:t> – provides income support for people 65 years of age and older (and for blind and disabled adults and children), and                            </a:t>
            </a:r>
            <a:r>
              <a:rPr lang="en-US" b="1" i="1" dirty="0" smtClean="0"/>
              <a:t>Temporary Assistance for Needy Families</a:t>
            </a:r>
            <a:r>
              <a:rPr lang="en-US" dirty="0" smtClean="0"/>
              <a:t> – gives cash payments to families with children</a:t>
            </a:r>
          </a:p>
          <a:p>
            <a:pPr marL="0" indent="0">
              <a:buNone/>
            </a:pPr>
            <a:r>
              <a:rPr lang="en-US" u="sng" dirty="0" smtClean="0"/>
              <a:t>Government subsidies</a:t>
            </a:r>
            <a:r>
              <a:rPr lang="en-US" dirty="0" smtClean="0"/>
              <a:t> – a method used to assist poor Americans through the transfer of goods and services (rather than cash)</a:t>
            </a:r>
          </a:p>
          <a:p>
            <a:r>
              <a:rPr lang="en-US" dirty="0" smtClean="0"/>
              <a:t>The </a:t>
            </a:r>
            <a:r>
              <a:rPr lang="en-US" b="1" i="1" dirty="0" smtClean="0"/>
              <a:t>Food Stamp Program</a:t>
            </a:r>
            <a:r>
              <a:rPr lang="en-US" dirty="0"/>
              <a:t> </a:t>
            </a:r>
            <a:r>
              <a:rPr lang="en-US" dirty="0" smtClean="0"/>
              <a:t>– is, perhaps, the best-known government subsidy.  Under this program, poor people receive cards that can be used to buy food.      </a:t>
            </a:r>
          </a:p>
          <a:p>
            <a:r>
              <a:rPr lang="en-US" dirty="0" smtClean="0"/>
              <a:t>Other subsidies include those for housing, school lunches, and </a:t>
            </a:r>
            <a:r>
              <a:rPr lang="en-US" b="1" i="1" dirty="0" smtClean="0"/>
              <a:t>Medicaid</a:t>
            </a:r>
            <a:r>
              <a:rPr lang="en-US" dirty="0" smtClean="0"/>
              <a:t> – a health-insurance program for the poor </a:t>
            </a:r>
            <a:endParaRPr lang="en-US" dirty="0"/>
          </a:p>
        </p:txBody>
      </p:sp>
    </p:spTree>
    <p:extLst>
      <p:ext uri="{BB962C8B-B14F-4D97-AF65-F5344CB8AC3E}">
        <p14:creationId xmlns:p14="http://schemas.microsoft.com/office/powerpoint/2010/main" val="21349487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231</TotalTime>
  <Words>1230</Words>
  <Application>Microsoft Office PowerPoint</Application>
  <PresentationFormat>On-screen Show (4:3)</PresentationFormat>
  <Paragraphs>120</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Social Stratification Systems of Stratification</vt:lpstr>
      <vt:lpstr>Social Stratification Systems of Stratification</vt:lpstr>
      <vt:lpstr>Social Stratification Systems of Stratification</vt:lpstr>
      <vt:lpstr>Social Stratification The American Class System</vt:lpstr>
      <vt:lpstr>Social Stratification The American Class System</vt:lpstr>
      <vt:lpstr>Social Stratification The American Class System</vt:lpstr>
      <vt:lpstr>Homework Assigned: 2/24/2020    Due: 2/25/2020</vt:lpstr>
      <vt:lpstr>Social Stratification Poverty</vt:lpstr>
      <vt:lpstr>Social Stratification Poverty</vt:lpstr>
      <vt:lpstr>Social Stratification Poverty</vt:lpstr>
      <vt:lpstr>Social Stratification Test Review</vt:lpstr>
      <vt:lpstr>Social Stratification Test Review</vt:lpstr>
      <vt:lpstr>Classwork/Homework Due Date: 3/5/2020</vt:lpstr>
    </vt:vector>
  </TitlesOfParts>
  <Company>St. Joseph High School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Social Stratification Systems of Stratification</dc:title>
  <dc:creator>Windows User</dc:creator>
  <cp:lastModifiedBy>Windows User</cp:lastModifiedBy>
  <cp:revision>24</cp:revision>
  <cp:lastPrinted>2020-03-02T13:34:38Z</cp:lastPrinted>
  <dcterms:created xsi:type="dcterms:W3CDTF">2020-02-13T16:02:52Z</dcterms:created>
  <dcterms:modified xsi:type="dcterms:W3CDTF">2020-03-02T13:39:09Z</dcterms:modified>
</cp:coreProperties>
</file>